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0160000" cy="7620000"/>
  <p:notesSz cx="7620000" cy="10160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-80" y="208"/>
      </p:cViewPr>
      <p:guideLst>
        <p:guide orient="horz" pos="2400"/>
        <p:guide pos="32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1638679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 txBox="1">
            <a:spLocks noGrp="1"/>
          </p:cNvSpPr>
          <p:nvPr>
            <p:ph type="ctrTitle"/>
          </p:nvPr>
        </p:nvSpPr>
        <p:spPr>
          <a:xfrm>
            <a:off x="914400" y="3048000"/>
            <a:ext cx="8331200" cy="1219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buSzPct val="100000"/>
              <a:defRPr sz="4800"/>
            </a:lvl1pPr>
            <a:lvl2pPr algn="ctr">
              <a:buSzPct val="100000"/>
              <a:defRPr sz="4800"/>
            </a:lvl2pPr>
            <a:lvl3pPr algn="ctr">
              <a:buSzPct val="100000"/>
              <a:defRPr sz="4800"/>
            </a:lvl3pPr>
            <a:lvl4pPr algn="ctr">
              <a:buSzPct val="100000"/>
              <a:defRPr sz="4800"/>
            </a:lvl4pPr>
            <a:lvl5pPr algn="ctr">
              <a:buSzPct val="100000"/>
              <a:defRPr sz="4800"/>
            </a:lvl5pPr>
            <a:lvl6pPr algn="ctr">
              <a:buSzPct val="100000"/>
              <a:defRPr sz="4800"/>
            </a:lvl6pPr>
            <a:lvl7pPr algn="ctr">
              <a:buSzPct val="100000"/>
              <a:defRPr sz="4800"/>
            </a:lvl7pPr>
            <a:lvl8pPr algn="ctr">
              <a:buSzPct val="100000"/>
              <a:defRPr sz="4800"/>
            </a:lvl8pPr>
            <a:lvl9pPr algn="ctr">
              <a:buSzPct val="100000"/>
              <a:defRPr sz="4800"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ubTitle" idx="1"/>
          </p:nvPr>
        </p:nvSpPr>
        <p:spPr>
          <a:xfrm>
            <a:off x="1828800" y="4572000"/>
            <a:ext cx="6502399" cy="914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buSzPct val="100000"/>
              <a:defRPr sz="3200"/>
            </a:lvl1pPr>
            <a:lvl2pPr algn="ctr">
              <a:buSzPct val="100000"/>
              <a:defRPr sz="3200"/>
            </a:lvl2pPr>
            <a:lvl3pPr algn="ctr">
              <a:buSzPct val="100000"/>
              <a:defRPr sz="3200"/>
            </a:lvl3pPr>
            <a:lvl4pPr algn="ctr">
              <a:buSzPct val="100000"/>
              <a:defRPr sz="3200"/>
            </a:lvl4pPr>
            <a:lvl5pPr algn="ctr">
              <a:buSzPct val="100000"/>
              <a:defRPr sz="3200"/>
            </a:lvl5pPr>
            <a:lvl6pPr algn="ctr">
              <a:buSzPct val="100000"/>
              <a:defRPr sz="3200"/>
            </a:lvl6pPr>
            <a:lvl7pPr algn="ctr">
              <a:buSzPct val="100000"/>
              <a:defRPr sz="3200"/>
            </a:lvl7pPr>
            <a:lvl8pPr algn="ctr">
              <a:buSzPct val="100000"/>
              <a:defRPr sz="3200"/>
            </a:lvl8pPr>
            <a:lvl9pPr algn="ctr">
              <a:buSzPct val="100000"/>
              <a:defRPr sz="3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buSzPct val="99224"/>
              <a:defRPr sz="4266"/>
            </a:lvl1pPr>
            <a:lvl2pPr>
              <a:buSzPct val="99224"/>
              <a:defRPr sz="4266"/>
            </a:lvl2pPr>
            <a:lvl3pPr>
              <a:buSzPct val="99224"/>
              <a:defRPr sz="4266"/>
            </a:lvl3pPr>
            <a:lvl4pPr>
              <a:buSzPct val="99224"/>
              <a:defRPr sz="4266"/>
            </a:lvl4pPr>
            <a:lvl5pPr>
              <a:buSzPct val="99224"/>
              <a:defRPr sz="4266"/>
            </a:lvl5pPr>
            <a:lvl6pPr>
              <a:buSzPct val="99224"/>
              <a:defRPr sz="4266"/>
            </a:lvl6pPr>
            <a:lvl7pPr>
              <a:buSzPct val="99224"/>
              <a:defRPr sz="4266"/>
            </a:lvl7pPr>
            <a:lvl8pPr>
              <a:buSzPct val="99224"/>
              <a:defRPr sz="4266"/>
            </a:lvl8pPr>
            <a:lvl9pPr>
              <a:buSzPct val="99224"/>
              <a:defRPr sz="4266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9550400" cy="5486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buSzPct val="98765"/>
              <a:defRPr sz="2666"/>
            </a:lvl1pPr>
            <a:lvl2pPr>
              <a:buSzPct val="98765"/>
              <a:defRPr sz="2666"/>
            </a:lvl2pPr>
            <a:lvl3pPr>
              <a:buSzPct val="98765"/>
              <a:defRPr sz="2666"/>
            </a:lvl3pPr>
            <a:lvl4pPr>
              <a:buSzPct val="98765"/>
              <a:defRPr sz="2666"/>
            </a:lvl4pPr>
            <a:lvl5pPr>
              <a:buSzPct val="98765"/>
              <a:defRPr sz="2666"/>
            </a:lvl5pPr>
            <a:lvl6pPr>
              <a:buSzPct val="98765"/>
              <a:defRPr sz="2666"/>
            </a:lvl6pPr>
            <a:lvl7pPr>
              <a:buSzPct val="98765"/>
              <a:defRPr sz="2666"/>
            </a:lvl7pPr>
            <a:lvl8pPr>
              <a:buSzPct val="98765"/>
              <a:defRPr sz="2666"/>
            </a:lvl8pPr>
            <a:lvl9pPr>
              <a:buSzPct val="98765"/>
              <a:defRPr sz="2666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buSzPct val="99224"/>
              <a:defRPr sz="4266"/>
            </a:lvl1pPr>
            <a:lvl2pPr>
              <a:buSzPct val="99224"/>
              <a:defRPr sz="4266"/>
            </a:lvl2pPr>
            <a:lvl3pPr>
              <a:buSzPct val="99224"/>
              <a:defRPr sz="4266"/>
            </a:lvl3pPr>
            <a:lvl4pPr>
              <a:buSzPct val="99224"/>
              <a:defRPr sz="4266"/>
            </a:lvl4pPr>
            <a:lvl5pPr>
              <a:buSzPct val="99224"/>
              <a:defRPr sz="4266"/>
            </a:lvl5pPr>
            <a:lvl6pPr>
              <a:buSzPct val="99224"/>
              <a:defRPr sz="4266"/>
            </a:lvl6pPr>
            <a:lvl7pPr>
              <a:buSzPct val="99224"/>
              <a:defRPr sz="4266"/>
            </a:lvl7pPr>
            <a:lvl8pPr>
              <a:buSzPct val="99224"/>
              <a:defRPr sz="4266"/>
            </a:lvl8pPr>
            <a:lvl9pPr>
              <a:buSzPct val="99224"/>
              <a:defRPr sz="4266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4470399" cy="5486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buSzPct val="98765"/>
              <a:defRPr sz="2666"/>
            </a:lvl1pPr>
            <a:lvl2pPr>
              <a:buSzPct val="98765"/>
              <a:defRPr sz="2666"/>
            </a:lvl2pPr>
            <a:lvl3pPr>
              <a:buSzPct val="98765"/>
              <a:defRPr sz="2666"/>
            </a:lvl3pPr>
            <a:lvl4pPr>
              <a:buSzPct val="98765"/>
              <a:defRPr sz="2666"/>
            </a:lvl4pPr>
            <a:lvl5pPr>
              <a:buSzPct val="98765"/>
              <a:defRPr sz="2666"/>
            </a:lvl5pPr>
            <a:lvl6pPr>
              <a:buSzPct val="98765"/>
              <a:defRPr sz="2666"/>
            </a:lvl6pPr>
            <a:lvl7pPr>
              <a:buSzPct val="98765"/>
              <a:defRPr sz="2666"/>
            </a:lvl7pPr>
            <a:lvl8pPr>
              <a:buSzPct val="98765"/>
              <a:defRPr sz="2666"/>
            </a:lvl8pPr>
            <a:lvl9pPr>
              <a:buSzPct val="98765"/>
              <a:defRPr sz="2666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2"/>
          </p:nvPr>
        </p:nvSpPr>
        <p:spPr>
          <a:xfrm>
            <a:off x="5384800" y="1828800"/>
            <a:ext cx="4470399" cy="5486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buSzPct val="98765"/>
              <a:defRPr sz="2666"/>
            </a:lvl1pPr>
            <a:lvl2pPr>
              <a:buSzPct val="98765"/>
              <a:defRPr sz="2666"/>
            </a:lvl2pPr>
            <a:lvl3pPr>
              <a:buSzPct val="98765"/>
              <a:defRPr sz="2666"/>
            </a:lvl3pPr>
            <a:lvl4pPr>
              <a:buSzPct val="98765"/>
              <a:defRPr sz="2666"/>
            </a:lvl4pPr>
            <a:lvl5pPr>
              <a:buSzPct val="98765"/>
              <a:defRPr sz="2666"/>
            </a:lvl5pPr>
            <a:lvl6pPr>
              <a:buSzPct val="98765"/>
              <a:defRPr sz="2666"/>
            </a:lvl6pPr>
            <a:lvl7pPr>
              <a:buSzPct val="98765"/>
              <a:defRPr sz="2666"/>
            </a:lvl7pPr>
            <a:lvl8pPr>
              <a:buSzPct val="98765"/>
              <a:defRPr sz="2666"/>
            </a:lvl8pPr>
            <a:lvl9pPr>
              <a:buSzPct val="98765"/>
              <a:defRPr sz="2666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04800" y="6705600"/>
            <a:ext cx="9550400" cy="60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buSzPct val="100000"/>
              <a:defRPr sz="3200"/>
            </a:lvl1pPr>
            <a:lvl2pPr algn="ctr">
              <a:buSzPct val="100000"/>
              <a:defRPr sz="3200"/>
            </a:lvl2pPr>
            <a:lvl3pPr algn="ctr">
              <a:buSzPct val="100000"/>
              <a:defRPr sz="3200"/>
            </a:lvl3pPr>
            <a:lvl4pPr algn="ctr">
              <a:buSzPct val="100000"/>
              <a:defRPr sz="3200"/>
            </a:lvl4pPr>
            <a:lvl5pPr algn="ctr">
              <a:buSzPct val="100000"/>
              <a:defRPr sz="3200"/>
            </a:lvl5pPr>
            <a:lvl6pPr algn="ctr">
              <a:buSzPct val="100000"/>
              <a:defRPr sz="3200"/>
            </a:lvl6pPr>
            <a:lvl7pPr algn="ctr">
              <a:buSzPct val="100000"/>
              <a:defRPr sz="3200"/>
            </a:lvl7pPr>
            <a:lvl8pPr algn="ctr">
              <a:buSzPct val="100000"/>
              <a:defRPr sz="3200"/>
            </a:lvl8pPr>
            <a:lvl9pPr algn="ctr">
              <a:buSzPct val="100000"/>
              <a:defRPr sz="3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g"/><Relationship Id="rId5" Type="http://schemas.openxmlformats.org/officeDocument/2006/relationships/hyperlink" Target="mailto:info@time4writing.com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g"/><Relationship Id="rId5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ctrTitle"/>
          </p:nvPr>
        </p:nvSpPr>
        <p:spPr>
          <a:xfrm>
            <a:off x="916300" y="2745100"/>
            <a:ext cx="8398025" cy="1549550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4800" b="1" i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Writing a Good Concluding Paragraph</a:t>
            </a:r>
          </a:p>
        </p:txBody>
      </p:sp>
      <p:sp>
        <p:nvSpPr>
          <p:cNvPr id="20" name="Shape 20"/>
          <p:cNvSpPr/>
          <p:nvPr/>
        </p:nvSpPr>
        <p:spPr>
          <a:xfrm>
            <a:off x="1900" y="1900"/>
            <a:ext cx="10170975" cy="153552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22" name="Shape 22"/>
          <p:cNvSpPr txBox="1"/>
          <p:nvPr/>
        </p:nvSpPr>
        <p:spPr>
          <a:xfrm>
            <a:off x="611500" y="5183500"/>
            <a:ext cx="9101049" cy="1864849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1333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</a:p>
          <a:p>
            <a:pPr algn="ctr" rtl="0">
              <a:lnSpc>
                <a:spcPct val="100000"/>
              </a:lnSpc>
              <a:buNone/>
            </a:pPr>
            <a:r>
              <a:rPr lang="en-US" sz="1333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Time4Writing provides these teachers materials to teachers and parents at no cost. </a:t>
            </a:r>
          </a:p>
          <a:p>
            <a:pPr algn="ctr" rtl="0">
              <a:lnSpc>
                <a:spcPct val="100000"/>
              </a:lnSpc>
              <a:buNone/>
            </a:pPr>
            <a:r>
              <a:rPr lang="en-US" sz="1333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More presentations, handouts, interactive online exercises, and video lessons are freely available at Time4Writing.com. </a:t>
            </a:r>
          </a:p>
          <a:p>
            <a:pPr algn="ctr" rtl="0">
              <a:lnSpc>
                <a:spcPct val="100000"/>
              </a:lnSpc>
              <a:buNone/>
            </a:pPr>
            <a:r>
              <a:rPr lang="en-US" sz="1333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Consider linking to these resources from your school, teacher, or homeschool educational site. </a:t>
            </a:r>
          </a:p>
          <a:p>
            <a:endParaRPr lang="en-US" sz="1333">
              <a:solidFill>
                <a:srgbClr val="07376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 rtl="0">
              <a:lnSpc>
                <a:spcPct val="100000"/>
              </a:lnSpc>
              <a:buNone/>
            </a:pPr>
            <a:r>
              <a:rPr lang="en-US" sz="1333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rules: These materials must maintain the visibility of the Time4Writing trademark and copyright information. </a:t>
            </a:r>
          </a:p>
          <a:p>
            <a:pPr algn="ctr" rtl="0">
              <a:lnSpc>
                <a:spcPct val="100000"/>
              </a:lnSpc>
              <a:buNone/>
            </a:pPr>
            <a:r>
              <a:rPr lang="en-US" sz="1333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They can be copied and used for educational purposes. They are not for resale.</a:t>
            </a:r>
          </a:p>
          <a:p>
            <a:pPr algn="ctr" rtl="0">
              <a:lnSpc>
                <a:spcPct val="100000"/>
              </a:lnSpc>
              <a:buNone/>
            </a:pPr>
            <a:r>
              <a:rPr lang="en-US" sz="1333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Want to give us feedback? We'd like to hear your views:</a:t>
            </a:r>
            <a:r>
              <a:rPr lang="en-US" sz="1333">
                <a:solidFill>
                  <a:srgbClr val="B45F0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333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</a:p>
          <a:p>
            <a:pPr algn="ctr" rtl="0">
              <a:lnSpc>
                <a:spcPct val="100000"/>
              </a:lnSpc>
              <a:buNone/>
            </a:pPr>
            <a:r>
              <a:rPr lang="en-US" sz="1333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r>
              <a:rPr lang="en-US" sz="1333" u="sng">
                <a:solidFill>
                  <a:srgbClr val="B45F06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5"/>
              </a:rPr>
              <a:t>info@time4writing.com</a:t>
            </a:r>
          </a:p>
        </p:txBody>
      </p:sp>
      <p:sp>
        <p:nvSpPr>
          <p:cNvPr id="6" name="Rectangle 5"/>
          <p:cNvSpPr/>
          <p:nvPr/>
        </p:nvSpPr>
        <p:spPr>
          <a:xfrm>
            <a:off x="431800" y="7086600"/>
            <a:ext cx="9380538" cy="277813"/>
          </a:xfrm>
          <a:prstGeom prst="rect">
            <a:avLst/>
          </a:prstGeom>
          <a:solidFill>
            <a:srgbClr val="0F0F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08000" y="7086600"/>
            <a:ext cx="9228138" cy="23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1600" dirty="0">
                <a:solidFill>
                  <a:srgbClr val="FFFFFF"/>
                </a:solidFill>
                <a:latin typeface="Arial" charset="0"/>
              </a:rPr>
              <a:t> Copyright 2012                    www.time4writing.com/free-writing-resources                    Copyright 2012 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ctrTitle"/>
          </p:nvPr>
        </p:nvSpPr>
        <p:spPr>
          <a:xfrm>
            <a:off x="914250" y="1814575"/>
            <a:ext cx="8381275" cy="1860324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3466" b="1" i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The "</a:t>
            </a:r>
            <a:r>
              <a:rPr lang="en-US" sz="3466" b="1" i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So What?</a:t>
            </a:r>
            <a:r>
              <a:rPr lang="en-US" sz="3466" b="1" i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" Tip </a:t>
            </a:r>
          </a:p>
          <a:p>
            <a:pPr algn="ctr" rtl="0">
              <a:lnSpc>
                <a:spcPct val="100000"/>
              </a:lnSpc>
              <a:buNone/>
            </a:pPr>
            <a:r>
              <a:rPr lang="en-US" sz="3466" b="1" i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for Writing an Effective Conclusion</a:t>
            </a:r>
          </a:p>
          <a:p>
            <a:endParaRPr lang="en-US" sz="3466" b="1" i="0">
              <a:solidFill>
                <a:srgbClr val="B45F06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3466" b="1" i="0">
              <a:solidFill>
                <a:srgbClr val="B45F0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Shape 93"/>
          <p:cNvSpPr txBox="1">
            <a:spLocks noGrp="1"/>
          </p:cNvSpPr>
          <p:nvPr>
            <p:ph type="subTitle" idx="1"/>
          </p:nvPr>
        </p:nvSpPr>
        <p:spPr>
          <a:xfrm>
            <a:off x="611500" y="3456300"/>
            <a:ext cx="9062900" cy="3563900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2933" b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After writing your topic sentence, ask yourself:</a:t>
            </a:r>
          </a:p>
          <a:p>
            <a:pPr algn="ctr" rtl="0">
              <a:lnSpc>
                <a:spcPct val="100000"/>
              </a:lnSpc>
              <a:buNone/>
            </a:pPr>
            <a:r>
              <a:rPr lang="en-US" sz="2933" b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"</a:t>
            </a:r>
            <a:r>
              <a:rPr lang="en-US" sz="2933" b="1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So what?</a:t>
            </a:r>
            <a:r>
              <a:rPr lang="en-US" sz="2933" b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933" b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Why is that important?"</a:t>
            </a:r>
          </a:p>
          <a:p>
            <a:endParaRPr lang="en-US" sz="2933" b="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rtl="0">
              <a:lnSpc>
                <a:spcPct val="100000"/>
              </a:lnSpc>
              <a:buNone/>
            </a:pPr>
            <a:r>
              <a:rPr lang="en-US" sz="2933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Your next sentence should explain why. </a:t>
            </a:r>
          </a:p>
          <a:p>
            <a:pPr algn="ctr" rtl="0">
              <a:lnSpc>
                <a:spcPct val="100000"/>
              </a:lnSpc>
              <a:buNone/>
            </a:pPr>
            <a:r>
              <a:rPr lang="en-US" sz="2933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Then ask yourself again: </a:t>
            </a:r>
          </a:p>
          <a:p>
            <a:pPr algn="ctr" rtl="0">
              <a:lnSpc>
                <a:spcPct val="100000"/>
              </a:lnSpc>
              <a:buNone/>
            </a:pPr>
            <a:r>
              <a:rPr lang="en-US" sz="2933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"</a:t>
            </a:r>
            <a:r>
              <a:rPr lang="en-US" sz="2933" b="1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So what?</a:t>
            </a:r>
            <a:r>
              <a:rPr lang="en-US" sz="2933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Why is</a:t>
            </a:r>
            <a:r>
              <a:rPr lang="en-US" sz="2933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lang="en-US" sz="2933" i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that</a:t>
            </a:r>
            <a:r>
              <a:rPr lang="en-US" sz="2933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 important?" </a:t>
            </a:r>
          </a:p>
          <a:p>
            <a:pPr algn="ctr" rtl="0">
              <a:lnSpc>
                <a:spcPct val="100000"/>
              </a:lnSpc>
              <a:buNone/>
            </a:pPr>
            <a:r>
              <a:rPr lang="en-US" sz="2933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algn="ctr" rtl="0">
              <a:lnSpc>
                <a:spcPct val="100000"/>
              </a:lnSpc>
              <a:buNone/>
            </a:pPr>
            <a:r>
              <a:rPr lang="en-US" sz="2933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And so on.</a:t>
            </a:r>
          </a:p>
        </p:txBody>
      </p:sp>
      <p:sp>
        <p:nvSpPr>
          <p:cNvPr id="94" name="Shape 94"/>
          <p:cNvSpPr/>
          <p:nvPr/>
        </p:nvSpPr>
        <p:spPr>
          <a:xfrm>
            <a:off x="1900" y="1900"/>
            <a:ext cx="10170975" cy="153552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6" name="Rectangle 5"/>
          <p:cNvSpPr/>
          <p:nvPr/>
        </p:nvSpPr>
        <p:spPr>
          <a:xfrm>
            <a:off x="431800" y="7086600"/>
            <a:ext cx="9380538" cy="277813"/>
          </a:xfrm>
          <a:prstGeom prst="rect">
            <a:avLst/>
          </a:prstGeom>
          <a:solidFill>
            <a:srgbClr val="0F0F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08000" y="7086600"/>
            <a:ext cx="9228138" cy="23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1600" dirty="0">
                <a:solidFill>
                  <a:srgbClr val="FFFFFF"/>
                </a:solidFill>
                <a:latin typeface="Arial" charset="0"/>
              </a:rPr>
              <a:t> Copyright 2012                    www.time4writing.com/free-writing-resources                    Copyright 2012 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ctrTitle"/>
          </p:nvPr>
        </p:nvSpPr>
        <p:spPr>
          <a:xfrm>
            <a:off x="916300" y="1627500"/>
            <a:ext cx="8438399" cy="1860324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3466" b="1" i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Example of the "So What?" Method of  Starting the Concluding Paragraph:</a:t>
            </a:r>
          </a:p>
          <a:p>
            <a:endParaRPr lang="en-US" sz="3466" b="1" i="0">
              <a:solidFill>
                <a:srgbClr val="B45F06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3466" b="1" i="0">
              <a:solidFill>
                <a:srgbClr val="B45F0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Shape 101"/>
          <p:cNvSpPr txBox="1">
            <a:spLocks noGrp="1"/>
          </p:cNvSpPr>
          <p:nvPr>
            <p:ph type="subTitle" idx="1"/>
          </p:nvPr>
        </p:nvSpPr>
        <p:spPr>
          <a:xfrm>
            <a:off x="1117600" y="3149575"/>
            <a:ext cx="7957700" cy="3986449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2400">
                <a:solidFill>
                  <a:srgbClr val="073763"/>
                </a:solidFill>
                <a:latin typeface="courier new"/>
                <a:ea typeface="courier new"/>
                <a:cs typeface="courier new"/>
                <a:sym typeface="courier new"/>
              </a:rPr>
              <a:t>"Education is very important in society."</a:t>
            </a:r>
          </a:p>
          <a:p>
            <a:endParaRPr lang="en-US" sz="2400">
              <a:solidFill>
                <a:srgbClr val="07376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algn="ctr" rtl="0">
              <a:lnSpc>
                <a:spcPct val="100000"/>
              </a:lnSpc>
              <a:buNone/>
            </a:pPr>
            <a:r>
              <a:rPr lang="en-US" sz="2666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"</a:t>
            </a:r>
            <a:r>
              <a:rPr lang="en-US" sz="2666" b="1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So what?</a:t>
            </a:r>
            <a:r>
              <a:rPr lang="en-US" sz="2666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Why is it</a:t>
            </a:r>
            <a:r>
              <a:rPr lang="en-US" sz="2666" i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lang="en-US" sz="2666" i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important?"</a:t>
            </a:r>
          </a:p>
          <a:p>
            <a:endParaRPr lang="en-US" sz="2666" i="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rtl="0">
              <a:lnSpc>
                <a:spcPct val="100000"/>
              </a:lnSpc>
              <a:buNone/>
            </a:pPr>
            <a:r>
              <a:rPr lang="en-US" sz="2400">
                <a:solidFill>
                  <a:srgbClr val="073763"/>
                </a:solidFill>
                <a:latin typeface="courier new"/>
                <a:ea typeface="courier new"/>
                <a:cs typeface="courier new"/>
                <a:sym typeface="courier new"/>
              </a:rPr>
              <a:t>"It gives all citizens an equal start."</a:t>
            </a:r>
          </a:p>
          <a:p>
            <a:endParaRPr lang="en-US" sz="2400">
              <a:solidFill>
                <a:srgbClr val="07376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algn="ctr" rtl="0">
              <a:lnSpc>
                <a:spcPct val="100000"/>
              </a:lnSpc>
              <a:buNone/>
            </a:pPr>
            <a:r>
              <a:rPr lang="en-US" sz="2666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"</a:t>
            </a:r>
            <a:r>
              <a:rPr lang="en-US" sz="2666" b="1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So what?</a:t>
            </a:r>
            <a:r>
              <a:rPr lang="en-US" sz="2666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Why is </a:t>
            </a:r>
            <a:r>
              <a:rPr lang="en-US" sz="2666" i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that</a:t>
            </a:r>
            <a:r>
              <a:rPr lang="en-US" sz="2666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important?"</a:t>
            </a:r>
          </a:p>
          <a:p>
            <a:endParaRPr lang="en-US" sz="2666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2666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rtl="0">
              <a:lnSpc>
                <a:spcPct val="100000"/>
              </a:lnSpc>
              <a:buNone/>
            </a:pPr>
            <a:r>
              <a:rPr lang="en-US" sz="3200" i="1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Can </a:t>
            </a:r>
            <a:r>
              <a:rPr lang="en-US" sz="3200" i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you</a:t>
            </a:r>
            <a:r>
              <a:rPr lang="en-US" sz="3200" i="1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 write an answer?</a:t>
            </a:r>
          </a:p>
        </p:txBody>
      </p:sp>
      <p:sp>
        <p:nvSpPr>
          <p:cNvPr id="102" name="Shape 102"/>
          <p:cNvSpPr/>
          <p:nvPr/>
        </p:nvSpPr>
        <p:spPr>
          <a:xfrm>
            <a:off x="1900" y="1900"/>
            <a:ext cx="10170975" cy="153552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6" name="Rectangle 5"/>
          <p:cNvSpPr/>
          <p:nvPr/>
        </p:nvSpPr>
        <p:spPr>
          <a:xfrm>
            <a:off x="431800" y="7086600"/>
            <a:ext cx="9380538" cy="277813"/>
          </a:xfrm>
          <a:prstGeom prst="rect">
            <a:avLst/>
          </a:prstGeom>
          <a:solidFill>
            <a:srgbClr val="0F0F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08000" y="7086600"/>
            <a:ext cx="9228138" cy="23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1600" dirty="0">
                <a:solidFill>
                  <a:srgbClr val="FFFFFF"/>
                </a:solidFill>
                <a:latin typeface="Arial" charset="0"/>
              </a:rPr>
              <a:t> Copyright 2012                    www.time4writing.com/free-writing-resources                    Copyright 2012 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ctrTitle"/>
          </p:nvPr>
        </p:nvSpPr>
        <p:spPr>
          <a:xfrm>
            <a:off x="914350" y="1807650"/>
            <a:ext cx="8409849" cy="1347600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3466" b="1" i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Strategies for Ending the Concluding Paragraph:</a:t>
            </a:r>
          </a:p>
          <a:p>
            <a:endParaRPr lang="en-US" sz="3466" b="1" i="0">
              <a:solidFill>
                <a:srgbClr val="B45F06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3466" b="1" i="0">
              <a:solidFill>
                <a:srgbClr val="B45F0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Shape 109"/>
          <p:cNvSpPr txBox="1">
            <a:spLocks noGrp="1"/>
          </p:cNvSpPr>
          <p:nvPr>
            <p:ph type="subTitle" idx="1"/>
          </p:nvPr>
        </p:nvSpPr>
        <p:spPr>
          <a:xfrm>
            <a:off x="1117600" y="3352800"/>
            <a:ext cx="7957700" cy="3437275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l" rtl="0">
              <a:lnSpc>
                <a:spcPct val="100000"/>
              </a:lnSpc>
              <a:buNone/>
            </a:pPr>
            <a:r>
              <a:rPr lang="en-US" sz="3200" b="1" i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1.</a:t>
            </a:r>
            <a:r>
              <a:rPr lang="en-US" sz="3200" b="0" i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Perhaps add a quotation or surprising insight from the materials you researched.</a:t>
            </a:r>
          </a:p>
          <a:p>
            <a:pPr algn="l" rtl="0">
              <a:lnSpc>
                <a:spcPct val="100000"/>
              </a:lnSpc>
              <a:buNone/>
            </a:pPr>
            <a:r>
              <a:rPr lang="en-US" sz="3200" b="1" i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2.</a:t>
            </a:r>
            <a:r>
              <a:rPr lang="en-US" sz="3200" b="0" i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Suggest some action to take or a solution to an issue.</a:t>
            </a:r>
          </a:p>
          <a:p>
            <a:pPr algn="l" rtl="0">
              <a:lnSpc>
                <a:spcPct val="100000"/>
              </a:lnSpc>
              <a:buNone/>
            </a:pPr>
            <a:r>
              <a:rPr lang="en-US" sz="3200" b="1" i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3.</a:t>
            </a:r>
            <a:r>
              <a:rPr lang="en-US" sz="3200" b="0" i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Bring up questions for further study.</a:t>
            </a:r>
          </a:p>
          <a:p>
            <a:pPr algn="l" rtl="0">
              <a:lnSpc>
                <a:spcPct val="100000"/>
              </a:lnSpc>
              <a:buNone/>
            </a:pPr>
            <a:r>
              <a:rPr lang="en-US" sz="3200" b="1" i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4.</a:t>
            </a:r>
            <a:r>
              <a:rPr lang="en-US" sz="3200" b="0" i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Point out broader consequences of the points you've made.</a:t>
            </a:r>
          </a:p>
        </p:txBody>
      </p:sp>
      <p:sp>
        <p:nvSpPr>
          <p:cNvPr id="110" name="Shape 110"/>
          <p:cNvSpPr/>
          <p:nvPr/>
        </p:nvSpPr>
        <p:spPr>
          <a:xfrm>
            <a:off x="1900" y="1900"/>
            <a:ext cx="10170975" cy="153552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6" name="Rectangle 5"/>
          <p:cNvSpPr/>
          <p:nvPr/>
        </p:nvSpPr>
        <p:spPr>
          <a:xfrm>
            <a:off x="431800" y="7086600"/>
            <a:ext cx="9380538" cy="277813"/>
          </a:xfrm>
          <a:prstGeom prst="rect">
            <a:avLst/>
          </a:prstGeom>
          <a:solidFill>
            <a:srgbClr val="0F0F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08000" y="7086600"/>
            <a:ext cx="9228138" cy="23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1600" dirty="0">
                <a:solidFill>
                  <a:srgbClr val="FFFFFF"/>
                </a:solidFill>
                <a:latin typeface="Arial" charset="0"/>
              </a:rPr>
              <a:t> Copyright 2012                    www.time4writing.com/free-writing-resources                    Copyright 2012 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ctrTitle"/>
          </p:nvPr>
        </p:nvSpPr>
        <p:spPr>
          <a:xfrm>
            <a:off x="916300" y="1729100"/>
            <a:ext cx="8466949" cy="1430625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3466" b="1" i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What </a:t>
            </a:r>
            <a:r>
              <a:rPr lang="en-US" sz="3466" b="1" i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NOT</a:t>
            </a:r>
            <a:r>
              <a:rPr lang="en-US" sz="3466" b="1" i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 to Include in the Concluding Paragraph:</a:t>
            </a:r>
          </a:p>
          <a:p>
            <a:endParaRPr lang="en-US" sz="3466" b="1" i="0">
              <a:solidFill>
                <a:srgbClr val="B45F06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3466" b="1" i="0">
              <a:solidFill>
                <a:srgbClr val="B45F0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Shape 117"/>
          <p:cNvSpPr txBox="1">
            <a:spLocks noGrp="1"/>
          </p:cNvSpPr>
          <p:nvPr>
            <p:ph type="subTitle" idx="1"/>
          </p:nvPr>
        </p:nvSpPr>
        <p:spPr>
          <a:xfrm>
            <a:off x="1119500" y="3151500"/>
            <a:ext cx="7957700" cy="3448775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l" rtl="0">
              <a:lnSpc>
                <a:spcPct val="100000"/>
              </a:lnSpc>
              <a:buNone/>
            </a:pPr>
            <a:r>
              <a:rPr lang="en-US" sz="3200" b="1" i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1.</a:t>
            </a:r>
            <a:r>
              <a:rPr lang="en-US" sz="3200" b="0" i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 Overused phrases: </a:t>
            </a:r>
            <a:r>
              <a:rPr lang="en-US" sz="3200" b="0" i="0">
                <a:solidFill>
                  <a:srgbClr val="073763"/>
                </a:solidFill>
                <a:latin typeface="courier new"/>
                <a:ea typeface="courier new"/>
                <a:cs typeface="courier new"/>
                <a:sym typeface="courier new"/>
              </a:rPr>
              <a:t>"in conclusion," "in summary," "in closing"</a:t>
            </a:r>
          </a:p>
          <a:p>
            <a:endParaRPr lang="en-US" sz="3200" b="0" i="0">
              <a:solidFill>
                <a:srgbClr val="073763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algn="l" rtl="0">
              <a:lnSpc>
                <a:spcPct val="100000"/>
              </a:lnSpc>
              <a:buNone/>
            </a:pPr>
            <a:r>
              <a:rPr lang="en-US" sz="3200" b="1" i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2.</a:t>
            </a:r>
            <a:r>
              <a:rPr lang="en-US" sz="3200" b="0" i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A new idea or subtopic</a:t>
            </a:r>
          </a:p>
          <a:p>
            <a:pPr algn="l" rtl="0">
              <a:lnSpc>
                <a:spcPct val="100000"/>
              </a:lnSpc>
              <a:buNone/>
            </a:pPr>
            <a:r>
              <a:rPr lang="en-US" sz="3200" b="0" i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algn="l" rtl="0">
              <a:lnSpc>
                <a:spcPct val="100000"/>
              </a:lnSpc>
              <a:buNone/>
            </a:pPr>
            <a:r>
              <a:rPr lang="en-US" sz="3200" b="1" i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3.</a:t>
            </a:r>
            <a:r>
              <a:rPr lang="en-US" sz="3200" b="0" i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Supporting evidence or details (these should be in the body of the essay)</a:t>
            </a:r>
          </a:p>
        </p:txBody>
      </p:sp>
      <p:sp>
        <p:nvSpPr>
          <p:cNvPr id="118" name="Shape 118"/>
          <p:cNvSpPr/>
          <p:nvPr/>
        </p:nvSpPr>
        <p:spPr>
          <a:xfrm>
            <a:off x="1900" y="1900"/>
            <a:ext cx="10170975" cy="153552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6" name="Rectangle 5"/>
          <p:cNvSpPr/>
          <p:nvPr/>
        </p:nvSpPr>
        <p:spPr>
          <a:xfrm>
            <a:off x="431800" y="7086600"/>
            <a:ext cx="9380538" cy="277813"/>
          </a:xfrm>
          <a:prstGeom prst="rect">
            <a:avLst/>
          </a:prstGeom>
          <a:solidFill>
            <a:srgbClr val="0F0F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08000" y="7086600"/>
            <a:ext cx="9228138" cy="23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1600" dirty="0">
                <a:solidFill>
                  <a:srgbClr val="FFFFFF"/>
                </a:solidFill>
                <a:latin typeface="Arial" charset="0"/>
              </a:rPr>
              <a:t> Copyright 2012                    www.time4writing.com/free-writing-resources                    Copyright 2012 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/>
        </p:nvSpPr>
        <p:spPr>
          <a:xfrm>
            <a:off x="1900" y="1900"/>
            <a:ext cx="10170975" cy="153552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126" name="Shape 126"/>
          <p:cNvSpPr txBox="1"/>
          <p:nvPr/>
        </p:nvSpPr>
        <p:spPr>
          <a:xfrm>
            <a:off x="2033900" y="2745100"/>
            <a:ext cx="6475175" cy="4145674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2400">
                <a:solidFill>
                  <a:srgbClr val="073763"/>
                </a:solidFill>
                <a:latin typeface="georgia"/>
                <a:ea typeface="georgia"/>
                <a:cs typeface="georgia"/>
                <a:sym typeface="georgia"/>
              </a:rPr>
              <a:t>More free ESSAY WRITING resources: </a:t>
            </a:r>
          </a:p>
          <a:p>
            <a:pPr marL="381000" marR="0" lvl="0" indent="-203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166666"/>
              <a:buFont typeface="Arial"/>
              <a:buChar char="•"/>
            </a:pPr>
            <a:r>
              <a:rPr lang="en-US" sz="2400">
                <a:solidFill>
                  <a:srgbClr val="073763"/>
                </a:solidFill>
                <a:latin typeface="georgia"/>
                <a:ea typeface="georgia"/>
                <a:cs typeface="georgia"/>
                <a:sym typeface="georgia"/>
              </a:rPr>
              <a:t>the thesis statement</a:t>
            </a:r>
          </a:p>
          <a:p>
            <a:pPr marL="381000" marR="0" lvl="0" indent="-203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166666"/>
              <a:buFont typeface="Arial"/>
              <a:buChar char="•"/>
            </a:pPr>
            <a:r>
              <a:rPr lang="en-US" sz="2400">
                <a:solidFill>
                  <a:srgbClr val="073763"/>
                </a:solidFill>
                <a:latin typeface="georgia"/>
                <a:ea typeface="georgia"/>
                <a:cs typeface="georgia"/>
                <a:sym typeface="georgia"/>
              </a:rPr>
              <a:t>the introduction</a:t>
            </a:r>
          </a:p>
          <a:p>
            <a:pPr marL="381000" marR="0" lvl="0" indent="-203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166666"/>
              <a:buFont typeface="Arial"/>
              <a:buChar char="•"/>
            </a:pPr>
            <a:r>
              <a:rPr lang="en-US" sz="2400">
                <a:solidFill>
                  <a:srgbClr val="073763"/>
                </a:solidFill>
                <a:latin typeface="georgia"/>
                <a:ea typeface="georgia"/>
                <a:cs typeface="georgia"/>
                <a:sym typeface="georgia"/>
              </a:rPr>
              <a:t>comparing &amp; contrasting</a:t>
            </a:r>
          </a:p>
          <a:p>
            <a:pPr marL="381000" marR="0" lvl="0" indent="-203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166666"/>
              <a:buFont typeface="Arial"/>
              <a:buChar char="•"/>
            </a:pPr>
            <a:r>
              <a:rPr lang="en-US" sz="2400">
                <a:solidFill>
                  <a:srgbClr val="073763"/>
                </a:solidFill>
                <a:latin typeface="georgia"/>
                <a:ea typeface="georgia"/>
                <a:cs typeface="georgia"/>
                <a:sym typeface="georgia"/>
              </a:rPr>
              <a:t>types of essays (narrative, persuasive, comparative, expository)</a:t>
            </a:r>
          </a:p>
          <a:p>
            <a:endParaRPr lang="en-US" sz="2400">
              <a:solidFill>
                <a:srgbClr val="073763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rtl="0">
              <a:lnSpc>
                <a:spcPct val="100000"/>
              </a:lnSpc>
              <a:buNone/>
            </a:pPr>
            <a:r>
              <a:rPr lang="en-US" sz="2400">
                <a:solidFill>
                  <a:srgbClr val="073763"/>
                </a:solidFill>
                <a:latin typeface="georgia"/>
                <a:ea typeface="georgia"/>
                <a:cs typeface="georgia"/>
                <a:sym typeface="georgia"/>
              </a:rPr>
              <a:t>Eight-week ESSAY WRITING courses:</a:t>
            </a:r>
          </a:p>
          <a:p>
            <a:pPr marL="381000" marR="0" lvl="0" indent="-203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166666"/>
              <a:buFont typeface="Arial"/>
              <a:buChar char="•"/>
            </a:pPr>
            <a:r>
              <a:rPr lang="en-US" sz="2400">
                <a:solidFill>
                  <a:srgbClr val="073763"/>
                </a:solidFill>
                <a:latin typeface="georgia"/>
                <a:ea typeface="georgia"/>
                <a:cs typeface="georgia"/>
                <a:sym typeface="georgia"/>
              </a:rPr>
              <a:t>elementary school</a:t>
            </a:r>
          </a:p>
          <a:p>
            <a:pPr marL="381000" marR="0" lvl="0" indent="-203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166666"/>
              <a:buFont typeface="Arial"/>
              <a:buChar char="•"/>
            </a:pPr>
            <a:r>
              <a:rPr lang="en-US" sz="2400">
                <a:solidFill>
                  <a:srgbClr val="073763"/>
                </a:solidFill>
                <a:latin typeface="georgia"/>
                <a:ea typeface="georgia"/>
                <a:cs typeface="georgia"/>
                <a:sym typeface="georgia"/>
              </a:rPr>
              <a:t>middle school</a:t>
            </a:r>
          </a:p>
          <a:p>
            <a:pPr marL="381000" marR="0" lvl="0" indent="-203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166666"/>
              <a:buFont typeface="Arial"/>
              <a:buChar char="•"/>
            </a:pPr>
            <a:r>
              <a:rPr lang="en-US" sz="2400">
                <a:solidFill>
                  <a:srgbClr val="073763"/>
                </a:solidFill>
                <a:latin typeface="georgia"/>
                <a:ea typeface="georgia"/>
                <a:cs typeface="georgia"/>
                <a:sym typeface="georgia"/>
              </a:rPr>
              <a:t>high school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subTitle" idx="1"/>
          </p:nvPr>
        </p:nvSpPr>
        <p:spPr>
          <a:xfrm>
            <a:off x="713100" y="1627500"/>
            <a:ext cx="9197399" cy="954175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3733" b="1">
                <a:solidFill>
                  <a:srgbClr val="B45F06"/>
                </a:solidFill>
                <a:latin typeface="courier new"/>
                <a:ea typeface="courier new"/>
                <a:cs typeface="courier new"/>
                <a:sym typeface="courier new"/>
              </a:rPr>
              <a:t>The end.</a:t>
            </a:r>
          </a:p>
        </p:txBody>
      </p:sp>
      <p:sp>
        <p:nvSpPr>
          <p:cNvPr id="6" name="Rectangle 5"/>
          <p:cNvSpPr/>
          <p:nvPr/>
        </p:nvSpPr>
        <p:spPr>
          <a:xfrm>
            <a:off x="431800" y="7086600"/>
            <a:ext cx="9380538" cy="277813"/>
          </a:xfrm>
          <a:prstGeom prst="rect">
            <a:avLst/>
          </a:prstGeom>
          <a:solidFill>
            <a:srgbClr val="0F0F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08000" y="7086600"/>
            <a:ext cx="9228138" cy="23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1600" dirty="0">
                <a:solidFill>
                  <a:srgbClr val="FFFFFF"/>
                </a:solidFill>
                <a:latin typeface="Arial" charset="0"/>
              </a:rPr>
              <a:t> Copyright 2012                    www.time4writing.com/free-writing-resources                    Copyright 2012 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ctrTitle"/>
          </p:nvPr>
        </p:nvSpPr>
        <p:spPr>
          <a:xfrm>
            <a:off x="914400" y="2031975"/>
            <a:ext cx="8325749" cy="828474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3733" b="1" i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What does the conclusion do?</a:t>
            </a:r>
          </a:p>
        </p:txBody>
      </p:sp>
      <p:sp>
        <p:nvSpPr>
          <p:cNvPr id="28" name="Shape 28"/>
          <p:cNvSpPr txBox="1">
            <a:spLocks noGrp="1"/>
          </p:cNvSpPr>
          <p:nvPr>
            <p:ph type="subTitle" idx="1"/>
          </p:nvPr>
        </p:nvSpPr>
        <p:spPr>
          <a:xfrm>
            <a:off x="713100" y="2745100"/>
            <a:ext cx="9245199" cy="4254524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l" rtl="0">
              <a:lnSpc>
                <a:spcPct val="100000"/>
              </a:lnSpc>
              <a:buNone/>
            </a:pPr>
            <a:r>
              <a:rPr lang="en-US" sz="3200" b="1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﻿</a:t>
            </a:r>
          </a:p>
          <a:p>
            <a:pPr algn="l" rtl="0">
              <a:lnSpc>
                <a:spcPct val="100000"/>
              </a:lnSpc>
              <a:buNone/>
            </a:pPr>
            <a:r>
              <a:rPr lang="en-US" sz="2933" b="1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1.</a:t>
            </a:r>
            <a:r>
              <a:rPr lang="en-US" sz="2933" b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it summarizes the essay</a:t>
            </a:r>
          </a:p>
          <a:p>
            <a:endParaRPr lang="en-US" sz="2933" b="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algn="l" rtl="0">
              <a:lnSpc>
                <a:spcPct val="100000"/>
              </a:lnSpc>
              <a:buNone/>
            </a:pPr>
            <a:r>
              <a:rPr lang="en-US" sz="2933" b="1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2.</a:t>
            </a:r>
            <a:r>
              <a:rPr lang="en-US" sz="2933" b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it shows you proved the point you set out to make</a:t>
            </a:r>
          </a:p>
          <a:p>
            <a:pPr algn="l" rtl="0">
              <a:lnSpc>
                <a:spcPct val="100000"/>
              </a:lnSpc>
              <a:buNone/>
            </a:pPr>
            <a:r>
              <a:rPr lang="en-US" sz="2933" b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algn="l" rtl="0">
              <a:lnSpc>
                <a:spcPct val="100000"/>
              </a:lnSpc>
              <a:buNone/>
            </a:pPr>
            <a:r>
              <a:rPr lang="en-US" sz="2933" b="1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3.</a:t>
            </a:r>
            <a:r>
              <a:rPr lang="en-US" sz="2933" b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it gives the reader a sense of completion</a:t>
            </a:r>
          </a:p>
          <a:p>
            <a:pPr algn="l" rtl="0">
              <a:lnSpc>
                <a:spcPct val="100000"/>
              </a:lnSpc>
              <a:buNone/>
            </a:pPr>
            <a:r>
              <a:rPr lang="en-US" sz="2933" b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algn="l" rtl="0">
              <a:lnSpc>
                <a:spcPct val="100000"/>
              </a:lnSpc>
              <a:buNone/>
            </a:pPr>
            <a:r>
              <a:rPr lang="en-US" sz="2933" b="1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4.</a:t>
            </a:r>
            <a:r>
              <a:rPr lang="en-US" sz="2933" b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it leaves the reader remembering your main point</a:t>
            </a:r>
          </a:p>
          <a:p>
            <a:endParaRPr lang="en-US" sz="2933" b="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Shape 29"/>
          <p:cNvSpPr/>
          <p:nvPr/>
        </p:nvSpPr>
        <p:spPr>
          <a:xfrm>
            <a:off x="1900" y="1900"/>
            <a:ext cx="10170975" cy="153552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6" name="Rectangle 5"/>
          <p:cNvSpPr/>
          <p:nvPr/>
        </p:nvSpPr>
        <p:spPr>
          <a:xfrm>
            <a:off x="431800" y="7086600"/>
            <a:ext cx="9380538" cy="277813"/>
          </a:xfrm>
          <a:prstGeom prst="rect">
            <a:avLst/>
          </a:prstGeom>
          <a:solidFill>
            <a:srgbClr val="0F0F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08000" y="7086600"/>
            <a:ext cx="9228138" cy="23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1600" dirty="0">
                <a:solidFill>
                  <a:srgbClr val="FFFFFF"/>
                </a:solidFill>
                <a:latin typeface="Arial" charset="0"/>
              </a:rPr>
              <a:t> Copyright 2012                    www.time4writing.com/free-writing-resources                    Copyright 2012 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ctrTitle"/>
          </p:nvPr>
        </p:nvSpPr>
        <p:spPr>
          <a:xfrm>
            <a:off x="103500" y="2643500"/>
            <a:ext cx="10029175" cy="2884774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2933" i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Wait, that sounds kind of like the introduction!</a:t>
            </a:r>
          </a:p>
          <a:p>
            <a:pPr algn="ctr" rtl="0">
              <a:lnSpc>
                <a:spcPct val="100000"/>
              </a:lnSpc>
              <a:buNone/>
            </a:pPr>
            <a:r>
              <a:rPr lang="en-US" sz="2666" i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algn="ctr" rtl="0">
              <a:lnSpc>
                <a:spcPct val="100000"/>
              </a:lnSpc>
              <a:buNone/>
            </a:pPr>
            <a:r>
              <a:rPr lang="en-US" sz="2666" i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algn="ctr" rtl="0">
              <a:lnSpc>
                <a:spcPct val="100000"/>
              </a:lnSpc>
              <a:buNone/>
            </a:pPr>
            <a:r>
              <a:rPr lang="en-US" sz="2666" i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So, what is the difference between </a:t>
            </a:r>
          </a:p>
          <a:p>
            <a:pPr algn="ctr" rtl="0">
              <a:lnSpc>
                <a:spcPct val="100000"/>
              </a:lnSpc>
              <a:buNone/>
            </a:pPr>
            <a:r>
              <a:rPr lang="en-US" sz="2666" i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en-US" sz="2666" b="1" i="0" u="sng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introductory</a:t>
            </a:r>
            <a:r>
              <a:rPr lang="en-US" sz="2666" i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paragraph &amp; the </a:t>
            </a:r>
            <a:r>
              <a:rPr lang="en-US" sz="2666" b="1" i="0" u="sng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concluding</a:t>
            </a:r>
            <a:r>
              <a:rPr lang="en-US" sz="2666" i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paragraph?</a:t>
            </a:r>
          </a:p>
          <a:p>
            <a:endParaRPr lang="en-US" sz="2666" i="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rtl="0">
              <a:lnSpc>
                <a:spcPct val="100000"/>
              </a:lnSpc>
              <a:buNone/>
            </a:pPr>
            <a:r>
              <a:rPr lang="en-US" sz="2666" b="1" i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The difference is in the approach to the topic.</a:t>
            </a:r>
          </a:p>
        </p:txBody>
      </p:sp>
      <p:sp>
        <p:nvSpPr>
          <p:cNvPr id="36" name="Shape 36"/>
          <p:cNvSpPr/>
          <p:nvPr/>
        </p:nvSpPr>
        <p:spPr>
          <a:xfrm>
            <a:off x="1900" y="1900"/>
            <a:ext cx="10170975" cy="153552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5" name="Rectangle 4"/>
          <p:cNvSpPr/>
          <p:nvPr/>
        </p:nvSpPr>
        <p:spPr>
          <a:xfrm>
            <a:off x="431800" y="7086600"/>
            <a:ext cx="9380538" cy="277813"/>
          </a:xfrm>
          <a:prstGeom prst="rect">
            <a:avLst/>
          </a:prstGeom>
          <a:solidFill>
            <a:srgbClr val="0F0F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08000" y="7086600"/>
            <a:ext cx="9228138" cy="23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1600" dirty="0">
                <a:solidFill>
                  <a:srgbClr val="FFFFFF"/>
                </a:solidFill>
                <a:latin typeface="Arial" charset="0"/>
              </a:rPr>
              <a:t> Copyright 2012                    www.time4writing.com/free-writing-resources                    Copyright 2012 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3354700" y="3456300"/>
            <a:ext cx="5805200" cy="3471799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marL="381000" marR="0" lvl="0" indent="-203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166666"/>
              <a:buFont typeface="Arial"/>
              <a:buChar char="•"/>
            </a:pPr>
            <a:r>
              <a:rPr lang="en-US" sz="240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en-US" sz="2400" b="1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introduction</a:t>
            </a:r>
            <a:r>
              <a:rPr lang="en-US" sz="2400" b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begins with a general approach to the topic and then moves toward the more specific aspect(s) of it</a:t>
            </a:r>
          </a:p>
          <a:p>
            <a:endParaRPr lang="en-US" sz="2400" b="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marR="0" lvl="0" indent="-203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166666"/>
              <a:buFont typeface="Arial"/>
              <a:buChar char="•"/>
            </a:pPr>
            <a:r>
              <a:rPr lang="en-US" sz="240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en-US" sz="2400" b="1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conclusion</a:t>
            </a:r>
            <a:r>
              <a:rPr lang="en-US" sz="2400" b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begins with the more specific aspect(s) and moves toward the general topic of your essay</a:t>
            </a:r>
          </a:p>
          <a:p>
            <a:endParaRPr lang="en-US" sz="2400" b="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Shape 43"/>
          <p:cNvSpPr/>
          <p:nvPr/>
        </p:nvSpPr>
        <p:spPr>
          <a:xfrm>
            <a:off x="1900" y="1900"/>
            <a:ext cx="10170975" cy="153552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45" name="Shape 45"/>
          <p:cNvSpPr txBox="1"/>
          <p:nvPr/>
        </p:nvSpPr>
        <p:spPr>
          <a:xfrm>
            <a:off x="3265575" y="1681575"/>
            <a:ext cx="6821949" cy="1574749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l" rtl="0">
              <a:lnSpc>
                <a:spcPct val="100000"/>
              </a:lnSpc>
              <a:buNone/>
            </a:pPr>
            <a:r>
              <a:rPr lang="en-US" sz="240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Think of these two paragraphs as funnels, one leading toward the body of your essay, while the other leads the reader away from the body.</a:t>
            </a:r>
          </a:p>
        </p:txBody>
      </p:sp>
      <p:sp>
        <p:nvSpPr>
          <p:cNvPr id="46" name="Shape 46"/>
          <p:cNvSpPr/>
          <p:nvPr/>
        </p:nvSpPr>
        <p:spPr>
          <a:xfrm>
            <a:off x="306700" y="1576425"/>
            <a:ext cx="2615200" cy="5586375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  <p:sp>
        <p:nvSpPr>
          <p:cNvPr id="7" name="Rectangle 6"/>
          <p:cNvSpPr/>
          <p:nvPr/>
        </p:nvSpPr>
        <p:spPr>
          <a:xfrm>
            <a:off x="431800" y="7189787"/>
            <a:ext cx="9380538" cy="277813"/>
          </a:xfrm>
          <a:prstGeom prst="rect">
            <a:avLst/>
          </a:prstGeom>
          <a:solidFill>
            <a:srgbClr val="0F0F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08000" y="7189787"/>
            <a:ext cx="9228138" cy="23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1600" dirty="0">
                <a:solidFill>
                  <a:srgbClr val="FFFFFF"/>
                </a:solidFill>
                <a:latin typeface="Arial" charset="0"/>
              </a:rPr>
              <a:t> Copyright 2012                    www.time4writing.com/free-writing-resources                    Copyright 2012 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ctrTitle"/>
          </p:nvPr>
        </p:nvSpPr>
        <p:spPr>
          <a:xfrm>
            <a:off x="914400" y="2031975"/>
            <a:ext cx="8398025" cy="1546724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3466" b="1" i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What main point did you want to make in your essay?</a:t>
            </a:r>
          </a:p>
        </p:txBody>
      </p:sp>
      <p:sp>
        <p:nvSpPr>
          <p:cNvPr id="52" name="Shape 52"/>
          <p:cNvSpPr txBox="1">
            <a:spLocks noGrp="1"/>
          </p:cNvSpPr>
          <p:nvPr>
            <p:ph type="subTitle" idx="1"/>
          </p:nvPr>
        </p:nvSpPr>
        <p:spPr>
          <a:xfrm>
            <a:off x="916300" y="3708300"/>
            <a:ext cx="8333800" cy="3322175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marL="381000" marR="0" lvl="0" indent="-254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166666"/>
              <a:buFont typeface="Arial"/>
              <a:buChar char="•"/>
            </a:pPr>
            <a:r>
              <a:rPr lang="en-US" sz="320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Did you make that point?</a:t>
            </a:r>
          </a:p>
          <a:p>
            <a:pPr marL="381000" marR="0" lvl="0" indent="-254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166666"/>
              <a:buFont typeface="Arial"/>
              <a:buChar char="•"/>
            </a:pPr>
            <a:r>
              <a:rPr lang="en-US" sz="320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Summarize it in your conclusion.</a:t>
            </a:r>
          </a:p>
          <a:p>
            <a:pPr marL="381000" marR="0" lvl="0" indent="-254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166666"/>
              <a:buFont typeface="Arial"/>
              <a:buChar char="•"/>
            </a:pPr>
            <a:r>
              <a:rPr lang="en-US" sz="320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Often you can </a:t>
            </a:r>
            <a:r>
              <a:rPr lang="en-US" sz="320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use the introductory paragraph as a guide</a:t>
            </a:r>
            <a:r>
              <a:rPr lang="en-US" sz="320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. This will hep you come full circle and give your reader a sense of completion.</a:t>
            </a:r>
          </a:p>
          <a:p>
            <a:endParaRPr lang="en-US" sz="320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Shape 53"/>
          <p:cNvSpPr/>
          <p:nvPr/>
        </p:nvSpPr>
        <p:spPr>
          <a:xfrm>
            <a:off x="1900" y="1900"/>
            <a:ext cx="10170975" cy="153552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6" name="Rectangle 5"/>
          <p:cNvSpPr/>
          <p:nvPr/>
        </p:nvSpPr>
        <p:spPr>
          <a:xfrm>
            <a:off x="431800" y="7086600"/>
            <a:ext cx="9380538" cy="277813"/>
          </a:xfrm>
          <a:prstGeom prst="rect">
            <a:avLst/>
          </a:prstGeom>
          <a:solidFill>
            <a:srgbClr val="0F0F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08000" y="7086600"/>
            <a:ext cx="9228138" cy="23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1600" dirty="0">
                <a:solidFill>
                  <a:srgbClr val="FFFFFF"/>
                </a:solidFill>
                <a:latin typeface="Arial" charset="0"/>
              </a:rPr>
              <a:t> Copyright 2012                    www.time4writing.com/free-writing-resources                    Copyright 2012 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916300" y="1830700"/>
            <a:ext cx="8398025" cy="2136574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3466" i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Perhaps you began your essay by saying:</a:t>
            </a:r>
          </a:p>
          <a:p>
            <a:endParaRPr lang="en-US" sz="3466" i="0">
              <a:solidFill>
                <a:srgbClr val="B45F06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rtl="0">
              <a:lnSpc>
                <a:spcPct val="100000"/>
              </a:lnSpc>
              <a:buNone/>
            </a:pPr>
            <a:r>
              <a:rPr lang="en-US" sz="2400" i="0">
                <a:solidFill>
                  <a:srgbClr val="073763"/>
                </a:solidFill>
                <a:latin typeface="courier new"/>
                <a:ea typeface="courier new"/>
                <a:cs typeface="courier new"/>
                <a:sym typeface="courier new"/>
              </a:rPr>
              <a:t>"There are three classes at school that I absolutely can’t wait to go to every day."</a:t>
            </a:r>
          </a:p>
          <a:p>
            <a:endParaRPr lang="en-US" sz="2400" i="0">
              <a:solidFill>
                <a:srgbClr val="073763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1017900" y="3964300"/>
            <a:ext cx="8263275" cy="2475950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3466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Then you might make this the first sentence of your conclusion:</a:t>
            </a:r>
          </a:p>
          <a:p>
            <a:endParaRPr lang="en-US" sz="3466">
              <a:solidFill>
                <a:srgbClr val="B45F06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rtl="0">
              <a:lnSpc>
                <a:spcPct val="100000"/>
              </a:lnSpc>
              <a:buNone/>
            </a:pPr>
            <a:r>
              <a:rPr lang="en-US" sz="2399">
                <a:solidFill>
                  <a:srgbClr val="073763"/>
                </a:solidFill>
                <a:latin typeface="courier new"/>
                <a:ea typeface="courier new"/>
                <a:cs typeface="courier new"/>
                <a:sym typeface="courier new"/>
              </a:rPr>
              <a:t>"Gym, Math, and Art are the three classes I look forward to the most."</a:t>
            </a:r>
          </a:p>
        </p:txBody>
      </p:sp>
      <p:sp>
        <p:nvSpPr>
          <p:cNvPr id="61" name="Shape 61"/>
          <p:cNvSpPr/>
          <p:nvPr/>
        </p:nvSpPr>
        <p:spPr>
          <a:xfrm>
            <a:off x="1900" y="1900"/>
            <a:ext cx="10170975" cy="153552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63" name="Shape 63"/>
          <p:cNvSpPr txBox="1"/>
          <p:nvPr/>
        </p:nvSpPr>
        <p:spPr>
          <a:xfrm>
            <a:off x="408300" y="6504300"/>
            <a:ext cx="9161124" cy="551399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2133" i="1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Do you see how the first is more general and the last is more specific?</a:t>
            </a:r>
          </a:p>
        </p:txBody>
      </p:sp>
      <p:sp>
        <p:nvSpPr>
          <p:cNvPr id="7" name="Rectangle 6"/>
          <p:cNvSpPr/>
          <p:nvPr/>
        </p:nvSpPr>
        <p:spPr>
          <a:xfrm>
            <a:off x="431800" y="7086600"/>
            <a:ext cx="9380538" cy="277813"/>
          </a:xfrm>
          <a:prstGeom prst="rect">
            <a:avLst/>
          </a:prstGeom>
          <a:solidFill>
            <a:srgbClr val="0F0F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08000" y="7086600"/>
            <a:ext cx="9228138" cy="23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1600" dirty="0">
                <a:solidFill>
                  <a:srgbClr val="FFFFFF"/>
                </a:solidFill>
                <a:latin typeface="Arial" charset="0"/>
              </a:rPr>
              <a:t> Copyright 2012                    www.time4writing.com/free-writing-resources                    Copyright 2012 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ctrTitle"/>
          </p:nvPr>
        </p:nvSpPr>
        <p:spPr>
          <a:xfrm>
            <a:off x="914400" y="1828800"/>
            <a:ext cx="8426550" cy="1801150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3466" b="1" i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Other Ways to Summarize the Essay's Main Points:</a:t>
            </a:r>
          </a:p>
          <a:p>
            <a:endParaRPr lang="en-US" sz="3466" b="1" i="0">
              <a:solidFill>
                <a:srgbClr val="B45F06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3466" b="1" i="0">
              <a:solidFill>
                <a:srgbClr val="B45F0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Shape 69"/>
          <p:cNvSpPr txBox="1">
            <a:spLocks noGrp="1"/>
          </p:cNvSpPr>
          <p:nvPr>
            <p:ph type="subTitle" idx="1"/>
          </p:nvPr>
        </p:nvSpPr>
        <p:spPr>
          <a:xfrm>
            <a:off x="1830700" y="3456300"/>
            <a:ext cx="7067100" cy="3989774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marL="381000" marR="0" lvl="0" indent="-23706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45F06"/>
              </a:buClr>
              <a:buSzPct val="168582"/>
              <a:buFont typeface="Arial"/>
              <a:buChar char="•"/>
            </a:pPr>
            <a:r>
              <a:rPr lang="en-US" sz="2933" b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lang="en-US" sz="2933" b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Refer briefly to the topic of each paragraph you wrote. </a:t>
            </a:r>
          </a:p>
          <a:p>
            <a:pPr algn="l" rtl="0">
              <a:lnSpc>
                <a:spcPct val="100000"/>
              </a:lnSpc>
              <a:buNone/>
            </a:pPr>
            <a:r>
              <a:rPr lang="en-US" sz="2933" b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marL="381000" marR="0" lvl="0" indent="-23706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45F06"/>
              </a:buClr>
              <a:buSzPct val="168582"/>
              <a:buFont typeface="Arial"/>
              <a:buChar char="•"/>
            </a:pPr>
            <a:r>
              <a:rPr lang="en-US" sz="2933" b="1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lang="en-US" sz="2933" b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Leave readers with something to think about.</a:t>
            </a:r>
          </a:p>
          <a:p>
            <a:pPr algn="l" rtl="0">
              <a:lnSpc>
                <a:spcPct val="100000"/>
              </a:lnSpc>
              <a:buNone/>
            </a:pPr>
            <a:r>
              <a:rPr lang="en-US" sz="2933" b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marL="381000" marR="0" lvl="0" indent="-23706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45F06"/>
              </a:buClr>
              <a:buSzPct val="168582"/>
              <a:buFont typeface="Arial"/>
              <a:buChar char="•"/>
            </a:pPr>
            <a:r>
              <a:rPr lang="en-US" sz="2933" b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lang="en-US" sz="2933" b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Suggest something readers can do about what they've just read.</a:t>
            </a:r>
          </a:p>
          <a:p>
            <a:pPr algn="l" rtl="0">
              <a:lnSpc>
                <a:spcPct val="100000"/>
              </a:lnSpc>
              <a:buNone/>
            </a:pPr>
            <a:r>
              <a:rPr lang="en-US" sz="2400" b="1">
                <a:solidFill>
                  <a:srgbClr val="073763"/>
                </a:solidFill>
                <a:latin typeface="courier new"/>
                <a:ea typeface="courier new"/>
                <a:cs typeface="courier new"/>
                <a:sym typeface="courier new"/>
              </a:rPr>
              <a:t> </a:t>
            </a:r>
          </a:p>
        </p:txBody>
      </p:sp>
      <p:sp>
        <p:nvSpPr>
          <p:cNvPr id="70" name="Shape 70"/>
          <p:cNvSpPr/>
          <p:nvPr/>
        </p:nvSpPr>
        <p:spPr>
          <a:xfrm>
            <a:off x="1900" y="1900"/>
            <a:ext cx="10170975" cy="153552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6" name="Rectangle 5"/>
          <p:cNvSpPr/>
          <p:nvPr/>
        </p:nvSpPr>
        <p:spPr>
          <a:xfrm>
            <a:off x="431800" y="7086600"/>
            <a:ext cx="9380538" cy="277813"/>
          </a:xfrm>
          <a:prstGeom prst="rect">
            <a:avLst/>
          </a:prstGeom>
          <a:solidFill>
            <a:srgbClr val="0F0F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08000" y="7086600"/>
            <a:ext cx="9228138" cy="23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1600" dirty="0">
                <a:solidFill>
                  <a:srgbClr val="FFFFFF"/>
                </a:solidFill>
                <a:latin typeface="Arial" charset="0"/>
              </a:rPr>
              <a:t> Copyright 2012                    www.time4writing.com/free-writing-resources                    Copyright 2012 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ctrTitle"/>
          </p:nvPr>
        </p:nvSpPr>
        <p:spPr>
          <a:xfrm>
            <a:off x="914475" y="1822450"/>
            <a:ext cx="8455100" cy="1319324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3466" b="1" i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How to Structure the Final Paragraph</a:t>
            </a:r>
          </a:p>
          <a:p>
            <a:endParaRPr lang="en-US" sz="3466" b="1" i="0">
              <a:solidFill>
                <a:srgbClr val="B45F06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3466" b="1" i="0">
              <a:solidFill>
                <a:srgbClr val="B45F0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Shape 77"/>
          <p:cNvSpPr txBox="1">
            <a:spLocks noGrp="1"/>
          </p:cNvSpPr>
          <p:nvPr>
            <p:ph type="subTitle" idx="1"/>
          </p:nvPr>
        </p:nvSpPr>
        <p:spPr>
          <a:xfrm>
            <a:off x="1117950" y="2945200"/>
            <a:ext cx="8219799" cy="4150424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l" rtl="0">
              <a:lnSpc>
                <a:spcPct val="100000"/>
              </a:lnSpc>
              <a:buNone/>
            </a:pPr>
            <a:r>
              <a:rPr lang="en-US" sz="2933" b="1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1.</a:t>
            </a:r>
            <a:r>
              <a:rPr lang="en-US" sz="2933" b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933" b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Topic sentence:</a:t>
            </a:r>
            <a:r>
              <a:rPr lang="en-US" sz="2933" b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repeat the ideas in your thesis statement, but with deeper understanding</a:t>
            </a:r>
          </a:p>
          <a:p>
            <a:endParaRPr lang="en-US" sz="2933" b="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algn="l" rtl="0">
              <a:lnSpc>
                <a:spcPct val="100000"/>
              </a:lnSpc>
              <a:buNone/>
            </a:pPr>
            <a:r>
              <a:rPr lang="en-US" sz="2933" b="1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2.</a:t>
            </a:r>
            <a:r>
              <a:rPr lang="en-US" sz="2933" b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933" b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Supporting sentences</a:t>
            </a:r>
            <a:r>
              <a:rPr lang="en-US" sz="2933" b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: summarize the main points in the body of your essay</a:t>
            </a:r>
          </a:p>
          <a:p>
            <a:pPr algn="l" rtl="0">
              <a:lnSpc>
                <a:spcPct val="100000"/>
              </a:lnSpc>
              <a:buNone/>
            </a:pPr>
            <a:r>
              <a:rPr lang="en-US" sz="2933" b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algn="l" rtl="0">
              <a:lnSpc>
                <a:spcPct val="100000"/>
              </a:lnSpc>
              <a:buNone/>
            </a:pPr>
            <a:r>
              <a:rPr lang="en-US" sz="2933" b="1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3.</a:t>
            </a:r>
            <a:r>
              <a:rPr lang="en-US" sz="2933" b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933" b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Closing sentence</a:t>
            </a:r>
            <a:r>
              <a:rPr lang="en-US" sz="2933" b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: connect back to the introduction to "clinch" the ideas in the essay, showing their importance</a:t>
            </a:r>
          </a:p>
          <a:p>
            <a:endParaRPr lang="en-US" sz="2933" b="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Shape 78"/>
          <p:cNvSpPr/>
          <p:nvPr/>
        </p:nvSpPr>
        <p:spPr>
          <a:xfrm>
            <a:off x="1900" y="1900"/>
            <a:ext cx="10170975" cy="153552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6" name="Rectangle 5"/>
          <p:cNvSpPr/>
          <p:nvPr/>
        </p:nvSpPr>
        <p:spPr>
          <a:xfrm>
            <a:off x="431800" y="7086600"/>
            <a:ext cx="9380538" cy="277813"/>
          </a:xfrm>
          <a:prstGeom prst="rect">
            <a:avLst/>
          </a:prstGeom>
          <a:solidFill>
            <a:srgbClr val="0F0F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08000" y="7086600"/>
            <a:ext cx="9228138" cy="23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1600" dirty="0">
                <a:solidFill>
                  <a:srgbClr val="FFFFFF"/>
                </a:solidFill>
                <a:latin typeface="Arial" charset="0"/>
              </a:rPr>
              <a:t> Copyright 2012                    www.time4writing.com/free-writing-resources                    Copyright 2012 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ctrTitle"/>
          </p:nvPr>
        </p:nvSpPr>
        <p:spPr>
          <a:xfrm>
            <a:off x="914475" y="1822450"/>
            <a:ext cx="8455100" cy="1860324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3466" b="1" i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What if a new idea tries to sneak into that final paragraph?</a:t>
            </a:r>
          </a:p>
          <a:p>
            <a:endParaRPr lang="en-US" sz="3466" b="1" i="0">
              <a:solidFill>
                <a:srgbClr val="B45F06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3466" b="1" i="0">
              <a:solidFill>
                <a:srgbClr val="B45F0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Shape 85"/>
          <p:cNvSpPr txBox="1">
            <a:spLocks noGrp="1"/>
          </p:cNvSpPr>
          <p:nvPr>
            <p:ph type="subTitle" idx="1"/>
          </p:nvPr>
        </p:nvSpPr>
        <p:spPr>
          <a:xfrm>
            <a:off x="1117600" y="3556000"/>
            <a:ext cx="7957700" cy="3331974"/>
          </a:xfrm>
          <a:prstGeom prst="rect">
            <a:avLst/>
          </a:prstGeom>
        </p:spPr>
        <p:txBody>
          <a:bodyPr lIns="38100" tIns="38100" rIns="38100" bIns="38100" anchor="t" anchorCtr="0">
            <a:sp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320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If it's really important, give it a paragraph of its own in the body of the essay.</a:t>
            </a:r>
          </a:p>
          <a:p>
            <a:endParaRPr lang="en-US" sz="3200">
              <a:solidFill>
                <a:srgbClr val="073763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rtl="0">
              <a:lnSpc>
                <a:spcPct val="100000"/>
              </a:lnSpc>
              <a:buNone/>
            </a:pPr>
            <a:r>
              <a:rPr lang="en-US" sz="2933" b="1" i="1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The concluding paragraph is not the place to introduce new information or make more points about the topic.</a:t>
            </a:r>
          </a:p>
        </p:txBody>
      </p:sp>
      <p:sp>
        <p:nvSpPr>
          <p:cNvPr id="86" name="Shape 86"/>
          <p:cNvSpPr/>
          <p:nvPr/>
        </p:nvSpPr>
        <p:spPr>
          <a:xfrm>
            <a:off x="1900" y="1900"/>
            <a:ext cx="10170975" cy="153552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6" name="Rectangle 5"/>
          <p:cNvSpPr/>
          <p:nvPr/>
        </p:nvSpPr>
        <p:spPr>
          <a:xfrm>
            <a:off x="431800" y="7086600"/>
            <a:ext cx="9380538" cy="277813"/>
          </a:xfrm>
          <a:prstGeom prst="rect">
            <a:avLst/>
          </a:prstGeom>
          <a:solidFill>
            <a:srgbClr val="0F0F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08000" y="7086600"/>
            <a:ext cx="9228138" cy="23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1600" dirty="0">
                <a:solidFill>
                  <a:srgbClr val="FFFFFF"/>
                </a:solidFill>
                <a:latin typeface="Arial" charset="0"/>
              </a:rPr>
              <a:t> Copyright 2012                    www.time4writing.com/free-writing-resources                    Copyright 2012 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>
  <a:themeElements>
    <a:clrScheme name="blank">
      <a:dk1>
        <a:srgbClr val="000000"/>
      </a:dk1>
      <a:lt1>
        <a:srgbClr val="FFFFFF"/>
      </a:lt1>
      <a:dk2>
        <a:srgbClr val="073763"/>
      </a:dk2>
      <a:lt2>
        <a:srgbClr val="CFE2F3"/>
      </a:lt2>
      <a:accent1>
        <a:srgbClr val="404040"/>
      </a:accent1>
      <a:accent2>
        <a:srgbClr val="808080"/>
      </a:accent2>
      <a:accent3>
        <a:srgbClr val="C0C0C0"/>
      </a:accent3>
      <a:accent4>
        <a:srgbClr val="396187"/>
      </a:accent4>
      <a:accent5>
        <a:srgbClr val="6B8CAB"/>
      </a:accent5>
      <a:accent6>
        <a:srgbClr val="9DB7CF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483</Words>
  <Application>Microsoft Macintosh PowerPoint</Application>
  <PresentationFormat>Custom</PresentationFormat>
  <Paragraphs>115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/>
      <vt:lpstr>Writing a Good Concluding Paragraph</vt:lpstr>
      <vt:lpstr>What does the conclusion do?</vt:lpstr>
      <vt:lpstr>Wait, that sounds kind of like the introduction!     So, what is the difference between  the introductory paragraph &amp; the concluding paragraph?  The difference is in the approach to the topic.</vt:lpstr>
      <vt:lpstr>PowerPoint Presentation</vt:lpstr>
      <vt:lpstr>What main point did you want to make in your essay?</vt:lpstr>
      <vt:lpstr>Perhaps you began your essay by saying:  "There are three classes at school that I absolutely can’t wait to go to every day." </vt:lpstr>
      <vt:lpstr>Other Ways to Summarize the Essay's Main Points:  </vt:lpstr>
      <vt:lpstr>How to Structure the Final Paragraph  </vt:lpstr>
      <vt:lpstr>What if a new idea tries to sneak into that final paragraph?  </vt:lpstr>
      <vt:lpstr>The "So What?" Tip  for Writing an Effective Conclusion  </vt:lpstr>
      <vt:lpstr>Example of the "So What?" Method of  Starting the Concluding Paragraph:  </vt:lpstr>
      <vt:lpstr>Strategies for Ending the Concluding Paragraph:  </vt:lpstr>
      <vt:lpstr>What NOT to Include in the Concluding Paragraph: 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a Good Concluding Paragraph</dc:title>
  <dc:creator>Kim</dc:creator>
  <cp:lastModifiedBy>WCS LHS</cp:lastModifiedBy>
  <cp:revision>1</cp:revision>
  <dcterms:modified xsi:type="dcterms:W3CDTF">2016-01-11T14:35:58Z</dcterms:modified>
</cp:coreProperties>
</file>